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6858000" type="screen4x3"/>
  <p:notesSz cx="6858000" cy="9144000"/>
  <p:defaultTextStyle>
    <a:defPPr>
      <a:defRPr lang="lv-LV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4" d="100"/>
          <a:sy n="114" d="100"/>
        </p:scale>
        <p:origin x="1170" y="114"/>
      </p:cViewPr>
      <p:guideLst>
        <p:guide pos="288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 /><Relationship Id="rId38" Type="http://schemas.openxmlformats.org/officeDocument/2006/relationships/tableStyles" Target="tableStyles.xml" /><Relationship Id="rId3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180223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lv-LV"/>
          </a:p>
        </p:txBody>
      </p:sp>
      <p:sp>
        <p:nvSpPr>
          <p:cNvPr id="1708490108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1AE405-9EC2-4999-91B4-D22553FA047F}" type="datetimeFigureOut">
              <a:rPr lang="lv-LV"/>
              <a:t>24.05.2023</a:t>
            </a:fld>
            <a:endParaRPr lang="lv-LV"/>
          </a:p>
        </p:txBody>
      </p:sp>
      <p:sp>
        <p:nvSpPr>
          <p:cNvPr id="1037145658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lv-LV"/>
          </a:p>
        </p:txBody>
      </p:sp>
      <p:sp>
        <p:nvSpPr>
          <p:cNvPr id="194630757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505160592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lv-LV"/>
          </a:p>
        </p:txBody>
      </p:sp>
      <p:sp>
        <p:nvSpPr>
          <p:cNvPr id="624181646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480F9D-5E0C-454C-9B76-A21171366F73}" type="slidenum">
              <a:rPr lang="lv-LV"/>
              <a:t>‹#›</a:t>
            </a:fld>
            <a:endParaRPr lang="lv-L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1247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76793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91324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396C02-C396-E02C-5A7C-977C13361987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9605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7059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6347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5E6614-BCD3-0057-AECA-5772AB10AC1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5214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2121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30896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E78942-FAF6-A42F-E014-6AA0569AB79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3864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33062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79944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AEFD47-40A6-FCF7-24F8-0C922EF604F5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90201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10039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2842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766024-85C8-B707-5DB7-00431B495776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30709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8273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421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199131-8560-5F01-2FF5-1AF0F161327D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19804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90135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82675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9FA109-1973-58E6-2C6A-367EA48F4CB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4140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65984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7015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EDDBBC-6CED-E998-47E4-5F462DD9000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40131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9008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00228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61F7CC-5D5F-8293-49B8-13480742D68E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9526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64643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67772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1E8C16-7ADE-EC71-E95D-4A811FBEACE4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4891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5533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57802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7752D8-D138-7934-63DF-C5F34A91DA8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0345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30343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3870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B2694-9597-832B-7F12-4FBCA83550CE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847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6472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4498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079609-F8AC-3711-0775-02D83552938D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53027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8808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22545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D1334E-E5F7-B4FB-8A61-2A30D63EDF82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30026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45681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43696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2A637F-8302-7F33-D508-CCF9387278E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2471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6624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08128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B1BFC7-4A3B-577F-444D-61DA4CCE3A21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912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6889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78080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A0FD22-BE46-D886-0EDA-85421EBC6BB0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35775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1499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8553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1E861C-B943-8A54-99DF-81AC5C7EF347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1162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64066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99354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5A0FDC-7FC7-001B-A886-EABCB961C3C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077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4795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518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9A1C75-9852-2CD3-4305-E6559A93EF16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358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61498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44905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EF55A2-5C70-21C2-5669-2B5BA742162C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7344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2691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1433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614EAA-3357-C6A2-59EF-E19B8FC4E94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5165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13375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2890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255FA6-3A88-D7C9-89C1-C01B35B22E24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1451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06587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43276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E6161C-965E-3C32-C72E-A11D84A3EB8A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4190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3295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19299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8745FF-6836-B078-DBB7-52F7BB344C9B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7891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94732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7052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F30D5B-3335-FAF4-3C46-076CB26B3AA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9784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42149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45134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45A8B5-147B-591D-EB35-7C21F0E1C490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3751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2882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6091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6C6000-63DC-F5BD-1334-4B2082D8CD4B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157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78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66008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92B3BE-1D49-B4B4-C5F5-55DA5BEF755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9343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53418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27135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6852B-8ECA-6FF3-BBE7-E7A1E9B16F7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286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71639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798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4935CF-4FFF-5458-4E69-379D5CC294FE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4205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1983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87300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3D155D-D811-417C-1A42-48BD3255FE05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3352545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rgbClr val="008F55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938380214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45454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lv-LV"/>
          </a:p>
        </p:txBody>
      </p:sp>
      <p:sp>
        <p:nvSpPr>
          <p:cNvPr id="186427738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4718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58106763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29035762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9550532" name="Title 1"/>
          <p:cNvSpPr>
            <a:spLocks noGrp="1"/>
          </p:cNvSpPr>
          <p:nvPr>
            <p:ph type="title"/>
          </p:nvPr>
        </p:nvSpPr>
        <p:spPr bwMode="auto"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203119784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45454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3096596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9537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63884451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32505335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641455999" name="Slide Number Placeholder 7"/>
          <p:cNvSpPr txBox="1"/>
          <p:nvPr userDrawn="1"/>
        </p:nvSpPr>
        <p:spPr bwMode="auto">
          <a:xfrm>
            <a:off x="8765381" y="6454778"/>
            <a:ext cx="314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v-LV"/>
            </a:defPPr>
            <a:lvl1pPr marL="0" algn="ctr" defTabSz="914400"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8AEF3CF-6245-4BE4-95CB-D428BF8FDB15}" type="slidenum">
              <a:rPr lang="lv-LV" sz="1200"/>
              <a:t>‹#›</a:t>
            </a:fld>
            <a:endParaRPr lang="lv-LV" sz="1200"/>
          </a:p>
        </p:txBody>
      </p:sp>
      <p:sp>
        <p:nvSpPr>
          <p:cNvPr id="1725849904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3813234" name="Title 1"/>
          <p:cNvSpPr>
            <a:spLocks noGrp="1"/>
          </p:cNvSpPr>
          <p:nvPr>
            <p:ph type="title"/>
          </p:nvPr>
        </p:nvSpPr>
        <p:spPr bwMode="auto">
          <a:xfrm>
            <a:off x="629841" y="365128"/>
            <a:ext cx="7886700" cy="1325563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477160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3181239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2" y="2505074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78016126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25282051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1" y="2505074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426950637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58498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45615861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96686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032560" name="Title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926539408" name="Content Placeholder 2"/>
          <p:cNvSpPr>
            <a:spLocks noGrp="1"/>
          </p:cNvSpPr>
          <p:nvPr>
            <p:ph idx="1"/>
          </p:nvPr>
        </p:nvSpPr>
        <p:spPr bwMode="auto"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3560532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01576528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3398497" name="Title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008F55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211472945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lv-LV"/>
          </a:p>
        </p:txBody>
      </p:sp>
      <p:sp>
        <p:nvSpPr>
          <p:cNvPr id="195057115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45454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36583431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1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78515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6243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122219819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2041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lv-LV"/>
          </a:p>
        </p:txBody>
      </p:sp>
      <p:sp>
        <p:nvSpPr>
          <p:cNvPr id="1111976033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1" y="6309578"/>
            <a:ext cx="399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AEF3CF-6245-4BE4-95CB-D428BF8FDB15}" type="slidenum">
              <a:rPr lang="lv-LV"/>
              <a:t>‹#›</a:t>
            </a:fld>
            <a:endParaRPr lang="lv-L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1"/>
  <p:txStyles>
    <p:titleStyle>
      <a:lvl1pPr algn="l" defTabSz="914377">
        <a:lnSpc>
          <a:spcPct val="90000"/>
        </a:lnSpc>
        <a:spcBef>
          <a:spcPts val="0"/>
        </a:spcBef>
        <a:buNone/>
        <a:defRPr sz="4400">
          <a:solidFill>
            <a:srgbClr val="008F55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>
        <a:lnSpc>
          <a:spcPct val="90000"/>
        </a:lnSpc>
        <a:spcBef>
          <a:spcPts val="1000"/>
        </a:spcBef>
        <a:buClr>
          <a:srgbClr val="008F55"/>
        </a:buClr>
        <a:buFont typeface="Arial"/>
        <a:buChar char="•"/>
        <a:defRPr sz="2800">
          <a:solidFill>
            <a:srgbClr val="545454"/>
          </a:solidFill>
          <a:latin typeface="+mn-lt"/>
          <a:ea typeface="+mn-ea"/>
          <a:cs typeface="+mn-cs"/>
        </a:defRPr>
      </a:lvl1pPr>
      <a:lvl2pPr marL="685783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2400">
          <a:solidFill>
            <a:srgbClr val="545454"/>
          </a:solidFill>
          <a:latin typeface="+mn-lt"/>
          <a:ea typeface="+mn-ea"/>
          <a:cs typeface="+mn-cs"/>
        </a:defRPr>
      </a:lvl2pPr>
      <a:lvl3pPr marL="1142971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2000">
          <a:solidFill>
            <a:srgbClr val="545454"/>
          </a:solidFill>
          <a:latin typeface="+mn-lt"/>
          <a:ea typeface="+mn-ea"/>
          <a:cs typeface="+mn-cs"/>
        </a:defRPr>
      </a:lvl3pPr>
      <a:lvl4pPr marL="1600160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1800">
          <a:solidFill>
            <a:srgbClr val="545454"/>
          </a:solidFill>
          <a:latin typeface="+mn-lt"/>
          <a:ea typeface="+mn-ea"/>
          <a:cs typeface="+mn-cs"/>
        </a:defRPr>
      </a:lvl4pPr>
      <a:lvl5pPr marL="2057349" indent="-228594" algn="l" defTabSz="914377">
        <a:lnSpc>
          <a:spcPct val="90000"/>
        </a:lnSpc>
        <a:spcBef>
          <a:spcPts val="500"/>
        </a:spcBef>
        <a:buClr>
          <a:srgbClr val="008F55"/>
        </a:buClr>
        <a:buFont typeface="Arial"/>
        <a:buChar char="•"/>
        <a:defRPr sz="1800">
          <a:solidFill>
            <a:srgbClr val="545454"/>
          </a:solidFill>
          <a:latin typeface="+mn-lt"/>
          <a:ea typeface="+mn-ea"/>
          <a:cs typeface="+mn-cs"/>
        </a:defRPr>
      </a:lvl5pPr>
      <a:lvl6pPr marL="2514536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2991077" name="Title 1"/>
          <p:cNvSpPr>
            <a:spLocks noGrp="1"/>
          </p:cNvSpPr>
          <p:nvPr>
            <p:ph type="ctrTitle"/>
          </p:nvPr>
        </p:nvSpPr>
        <p:spPr bwMode="auto">
          <a:xfrm>
            <a:off x="1115278" y="1473959"/>
            <a:ext cx="7537403" cy="145867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lv-LV" sz="4400" b="0" i="0" u="none" strike="noStrike" cap="all" spc="0">
                <a:solidFill>
                  <a:srgbClr val="008F55"/>
                </a:solidFill>
                <a:latin typeface="Tahoma"/>
                <a:ea typeface="Tahoma"/>
                <a:cs typeface="Tahoma"/>
              </a:rPr>
              <a:t>X joslas raidīšanas sistēmas vadības bloka</a:t>
            </a:r>
            <a:endParaRPr lang="lv-LV" sz="4400" b="0" i="0" u="none" strike="noStrike" cap="all" spc="0">
              <a:solidFill>
                <a:srgbClr val="008F55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lv-LV" sz="4400" b="0" i="0" u="none" strike="noStrike" cap="all" spc="0">
                <a:solidFill>
                  <a:srgbClr val="008F55"/>
                </a:solidFill>
                <a:latin typeface="Tahoma"/>
                <a:ea typeface="Tahoma"/>
                <a:cs typeface="Tahoma"/>
              </a:rPr>
              <a:t>prototipa izstrāde</a:t>
            </a:r>
            <a:endParaRPr lang="lv-LV" sz="4400" b="0" cap="all">
              <a:solidFill>
                <a:srgbClr val="008F55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221673245" name="Subtitle 2"/>
          <p:cNvSpPr>
            <a:spLocks noGrp="1"/>
          </p:cNvSpPr>
          <p:nvPr>
            <p:ph type="subTitle" idx="1"/>
          </p:nvPr>
        </p:nvSpPr>
        <p:spPr bwMode="auto">
          <a:xfrm>
            <a:off x="-95535" y="3228043"/>
            <a:ext cx="9144000" cy="1655763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Autors:</a:t>
            </a:r>
            <a:endParaRPr lang="en-GB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Rodrigo Laurinovičs</a:t>
            </a:r>
            <a:endParaRPr lang="en-GB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algn="r">
              <a:defRPr/>
            </a:pP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Vadītājs:</a:t>
            </a:r>
            <a:b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</a:br>
            <a:r>
              <a:rPr lang="en-GB" sz="160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Mārcis Bleiders</a:t>
            </a:r>
            <a:endParaRPr lang="lv-LV" sz="1600">
              <a:solidFill>
                <a:srgbClr val="545454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4333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Darba punkta iestatīšanas sistēmas izstrāde</a:t>
            </a:r>
            <a:endParaRPr/>
          </a:p>
        </p:txBody>
      </p:sp>
      <p:sp>
        <p:nvSpPr>
          <p:cNvPr id="184144120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628C7EF-9E46-2BD7-9A1F-7F875D455660}" type="slidenum">
              <a:rPr lang="lv-LV"/>
              <a:t/>
            </a:fld>
            <a:endParaRPr lang="lv-LV"/>
          </a:p>
        </p:txBody>
      </p:sp>
      <p:pic>
        <p:nvPicPr>
          <p:cNvPr id="8972554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8650" y="1949890"/>
            <a:ext cx="2858590" cy="2786149"/>
          </a:xfrm>
          <a:prstGeom prst="rect">
            <a:avLst/>
          </a:prstGeom>
        </p:spPr>
      </p:pic>
      <p:pic>
        <p:nvPicPr>
          <p:cNvPr id="3144721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 flipV="0">
            <a:off x="628650" y="4706191"/>
            <a:ext cx="2547252" cy="2155035"/>
          </a:xfrm>
          <a:prstGeom prst="rect">
            <a:avLst/>
          </a:prstGeom>
        </p:spPr>
      </p:pic>
      <p:pic>
        <p:nvPicPr>
          <p:cNvPr id="166664874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487240" y="1927195"/>
            <a:ext cx="5393901" cy="456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1831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MCU programmas kods</a:t>
            </a:r>
            <a:endParaRPr/>
          </a:p>
        </p:txBody>
      </p:sp>
      <p:sp>
        <p:nvSpPr>
          <p:cNvPr id="164077833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77B365-F5E0-FF57-4D2F-410E424A7E98}" type="slidenum">
              <a:rPr lang="lv-LV"/>
              <a:t/>
            </a:fld>
            <a:endParaRPr lang="lv-LV"/>
          </a:p>
        </p:txBody>
      </p:sp>
      <p:pic>
        <p:nvPicPr>
          <p:cNvPr id="8270220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60151" y="1810102"/>
            <a:ext cx="6623695" cy="4284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5823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MCU programmas kods</a:t>
            </a:r>
            <a:endParaRPr sz="4400"/>
          </a:p>
        </p:txBody>
      </p:sp>
      <p:sp>
        <p:nvSpPr>
          <p:cNvPr id="167605324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61B6CA7-7B1F-196D-D3D1-964FF078C095}" type="slidenum">
              <a:rPr lang="lv-LV"/>
              <a:t/>
            </a:fld>
            <a:endParaRPr lang="lv-LV"/>
          </a:p>
        </p:txBody>
      </p:sp>
      <p:pic>
        <p:nvPicPr>
          <p:cNvPr id="2039683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31809" y="1613958"/>
            <a:ext cx="5592218" cy="514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30916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Telemetrija</a:t>
            </a:r>
            <a:endParaRPr/>
          </a:p>
        </p:txBody>
      </p:sp>
      <p:sp>
        <p:nvSpPr>
          <p:cNvPr id="8585823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9FF767-7BA3-BAEE-AB14-206DB216D773}" type="slidenum">
              <a:rPr lang="lv-LV"/>
              <a:t/>
            </a:fld>
            <a:endParaRPr lang="lv-LV"/>
          </a:p>
        </p:txBody>
      </p:sp>
      <p:pic>
        <p:nvPicPr>
          <p:cNvPr id="11675038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33486" y="2566987"/>
            <a:ext cx="6677024" cy="1724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51699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Python skripts</a:t>
            </a:r>
            <a:endParaRPr/>
          </a:p>
        </p:txBody>
      </p:sp>
      <p:sp>
        <p:nvSpPr>
          <p:cNvPr id="207477215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5F9061-8B00-9F76-5E4C-036531508FB9}" type="slidenum">
              <a:rPr lang="lv-LV"/>
              <a:t/>
            </a:fld>
            <a:endParaRPr lang="lv-LV"/>
          </a:p>
        </p:txBody>
      </p:sp>
      <p:pic>
        <p:nvPicPr>
          <p:cNvPr id="19925869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02021" y="1816805"/>
            <a:ext cx="4539957" cy="4778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520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Testa stends</a:t>
            </a:r>
            <a:endParaRPr/>
          </a:p>
        </p:txBody>
      </p:sp>
      <p:sp>
        <p:nvSpPr>
          <p:cNvPr id="53866445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092473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BD82CE-6DE6-5C8F-7149-D34E43F22597}" type="slidenum">
              <a:rPr lang="lv-LV"/>
              <a:t/>
            </a:fld>
            <a:endParaRPr lang="lv-LV"/>
          </a:p>
        </p:txBody>
      </p:sp>
      <p:pic>
        <p:nvPicPr>
          <p:cNvPr id="638439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3041" y="1949890"/>
            <a:ext cx="7717916" cy="3920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4982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Darba punkta testu</a:t>
            </a:r>
            <a:endParaRPr/>
          </a:p>
        </p:txBody>
      </p:sp>
      <p:sp>
        <p:nvSpPr>
          <p:cNvPr id="142295746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A82B989-8644-E31D-E5B2-7672D8A1F056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691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Elektrobarošanas tests</a:t>
            </a:r>
            <a:endParaRPr/>
          </a:p>
        </p:txBody>
      </p:sp>
      <p:sp>
        <p:nvSpPr>
          <p:cNvPr id="133915893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7DCCAA9-1C8E-CA82-A765-A48BF3C8C6DC}" type="slidenum">
              <a:rPr lang="lv-LV"/>
              <a:t/>
            </a:fld>
            <a:endParaRPr lang="lv-LV"/>
          </a:p>
        </p:txBody>
      </p:sp>
      <p:pic>
        <p:nvPicPr>
          <p:cNvPr id="1464539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00262" y="1869721"/>
            <a:ext cx="4943475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1857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Tīkla tests</a:t>
            </a:r>
            <a:endParaRPr/>
          </a:p>
        </p:txBody>
      </p:sp>
      <p:sp>
        <p:nvSpPr>
          <p:cNvPr id="86146814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13D4D6-9359-0932-A75D-E62603ECD88F}" type="slidenum">
              <a:rPr lang="lv-LV"/>
              <a:t/>
            </a:fld>
            <a:endParaRPr lang="lv-LV"/>
          </a:p>
        </p:txBody>
      </p:sp>
      <p:pic>
        <p:nvPicPr>
          <p:cNvPr id="611955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12791" y="1823154"/>
            <a:ext cx="4718417" cy="4121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5142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Plāns</a:t>
            </a:r>
            <a:endParaRPr/>
          </a:p>
        </p:txBody>
      </p:sp>
      <p:sp>
        <p:nvSpPr>
          <p:cNvPr id="1172717421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28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Jāsagaida izstrādes plate jaudas mērīsanai, jāsalodē un jāveic testi;</a:t>
            </a:r>
            <a:endParaRPr lang="en-GB" sz="28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Jāsalabo darba punkta iestatīšanas izstrādes plati (jānomaina integrālā shēma);</a:t>
            </a:r>
            <a:endParaRPr lang="en-GB" sz="28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Jāpabeidz atskeite:</a:t>
            </a:r>
            <a:endParaRPr lang="en-GB" sz="28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Teorija;</a:t>
            </a:r>
            <a:endParaRPr lang="en-GB" sz="24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Testi; </a:t>
            </a:r>
            <a:endParaRPr lang="en-GB" sz="24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Secinājumi;</a:t>
            </a:r>
            <a:endParaRPr lang="en-GB" sz="24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Anotācijas;</a:t>
            </a:r>
            <a:endParaRPr lang="en-GB" sz="24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chemeClr val="tx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Noformējums.</a:t>
            </a:r>
            <a:endParaRPr lang="en-GB" sz="2400" b="0" i="0" u="none" strike="noStrike" cap="none" spc="0">
              <a:solidFill>
                <a:schemeClr val="tx1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21845576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541167-3A42-AB0C-CD8A-63DE40FCAA17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7077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Mērķis</a:t>
            </a:r>
            <a:endParaRPr/>
          </a:p>
        </p:txBody>
      </p:sp>
      <p:sp>
        <p:nvSpPr>
          <p:cNvPr id="80449412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VSRC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notiek darbs pie radioteleskopu komer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cializācijas, izmantojot antenas kā bāzes stacijas satelītu un kosmosa izpētes misijām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S/X diapazona raiduztvērējs RT16 radioteleskopam,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kur daļa no tā ir X diapazona (No 7.25 GHz līdz 7.75 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GHz) raidītājs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Raidītāja vadībai ir jaizstrādā vadības bloka risinājums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kurš to pasargā no: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pastiprinātāju no pārkaršanas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pārsprieguma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628643" marR="0" lvl="1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pārstrāvas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marL="228593" marR="0" lvl="0" indent="-228593" algn="l">
              <a:lnSpc>
                <a:spcPct val="87000"/>
              </a:lnSpc>
              <a:spcBef>
                <a:spcPts val="9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Atstarotās un izstarotās jaudas mērīšana</a:t>
            </a:r>
            <a:endParaRPr lang="en-GB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888691234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4871C31-6300-BF8A-753D-27EFD45D1A96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98563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B900ADD-D779-2B0F-1554-5477006192AF}" type="slidenum">
              <a:rPr lang="lv-LV"/>
              <a:t/>
            </a:fld>
            <a:endParaRPr lang="lv-LV"/>
          </a:p>
        </p:txBody>
      </p:sp>
      <p:pic>
        <p:nvPicPr>
          <p:cNvPr id="1310107236" name=""/>
          <p:cNvPicPr>
            <a:picLocks noChangeAspect="1"/>
          </p:cNvPicPr>
          <p:nvPr/>
        </p:nvPicPr>
        <p:blipFill>
          <a:blip r:embed="rId3"/>
          <a:srcRect l="0" t="36671" r="0" b="23001"/>
          <a:stretch/>
        </p:blipFill>
        <p:spPr bwMode="auto">
          <a:xfrm flipH="0" flipV="0">
            <a:off x="1047" y="4070367"/>
            <a:ext cx="3857625" cy="2765592"/>
          </a:xfrm>
          <a:prstGeom prst="rect">
            <a:avLst/>
          </a:prstGeom>
        </p:spPr>
      </p:pic>
      <p:pic>
        <p:nvPicPr>
          <p:cNvPr id="199780098" name=""/>
          <p:cNvPicPr>
            <a:picLocks noChangeAspect="1"/>
          </p:cNvPicPr>
          <p:nvPr/>
        </p:nvPicPr>
        <p:blipFill>
          <a:blip r:embed="rId4"/>
          <a:srcRect l="0" t="32651" r="0" b="7995"/>
          <a:stretch/>
        </p:blipFill>
        <p:spPr bwMode="auto">
          <a:xfrm flipH="0" flipV="0">
            <a:off x="2924" y="0"/>
            <a:ext cx="3855748" cy="4070367"/>
          </a:xfrm>
          <a:prstGeom prst="rect">
            <a:avLst/>
          </a:prstGeom>
        </p:spPr>
      </p:pic>
      <p:pic>
        <p:nvPicPr>
          <p:cNvPr id="8669172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58672" y="0"/>
            <a:ext cx="5324616" cy="4333757"/>
          </a:xfrm>
          <a:prstGeom prst="rect">
            <a:avLst/>
          </a:prstGeom>
        </p:spPr>
      </p:pic>
      <p:pic>
        <p:nvPicPr>
          <p:cNvPr id="566577541" name=""/>
          <p:cNvPicPr>
            <a:picLocks noChangeAspect="1"/>
          </p:cNvPicPr>
          <p:nvPr/>
        </p:nvPicPr>
        <p:blipFill>
          <a:blip r:embed="rId6"/>
          <a:srcRect l="3538" t="46418" r="58557" b="15813"/>
          <a:stretch/>
        </p:blipFill>
        <p:spPr bwMode="auto">
          <a:xfrm rot="16199969" flipH="0" flipV="0">
            <a:off x="4856148" y="3271646"/>
            <a:ext cx="2586047" cy="4580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7505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</a:t>
            </a:r>
            <a:endParaRPr/>
          </a:p>
        </p:txBody>
      </p:sp>
      <p:sp>
        <p:nvSpPr>
          <p:cNvPr id="97530384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1CA12E3-F6F2-876F-81D0-EC2B4BF4A4E4}" type="slidenum">
              <a:rPr lang="lv-LV"/>
              <a:t/>
            </a:fld>
            <a:endParaRPr lang="lv-LV"/>
          </a:p>
        </p:txBody>
      </p:sp>
      <p:pic>
        <p:nvPicPr>
          <p:cNvPr id="12048971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1566" y="1536876"/>
            <a:ext cx="3958322" cy="1532641"/>
          </a:xfrm>
          <a:prstGeom prst="rect">
            <a:avLst/>
          </a:prstGeom>
        </p:spPr>
      </p:pic>
      <p:pic>
        <p:nvPicPr>
          <p:cNvPr id="13254865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92205" y="1721731"/>
            <a:ext cx="3800475" cy="2695574"/>
          </a:xfrm>
          <a:prstGeom prst="rect">
            <a:avLst/>
          </a:prstGeom>
        </p:spPr>
      </p:pic>
      <p:pic>
        <p:nvPicPr>
          <p:cNvPr id="31641598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55320" y="3069519"/>
            <a:ext cx="3810814" cy="3333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5580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Elektrobarošana</a:t>
            </a:r>
            <a:endParaRPr sz="4400"/>
          </a:p>
        </p:txBody>
      </p:sp>
      <p:sp>
        <p:nvSpPr>
          <p:cNvPr id="72146851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997BB2B-540A-24B2-C480-D2DD015D2231}" type="slidenum">
              <a:rPr lang="lv-LV"/>
              <a:t/>
            </a:fld>
            <a:endParaRPr lang="lv-LV"/>
          </a:p>
        </p:txBody>
      </p:sp>
      <p:pic>
        <p:nvPicPr>
          <p:cNvPr id="6097169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242" y="1949890"/>
            <a:ext cx="3952874" cy="2819399"/>
          </a:xfrm>
          <a:prstGeom prst="rect">
            <a:avLst/>
          </a:prstGeom>
        </p:spPr>
      </p:pic>
      <p:pic>
        <p:nvPicPr>
          <p:cNvPr id="5840338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85808" y="2019299"/>
            <a:ext cx="3829050" cy="2847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8335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</a:t>
            </a:r>
            <a:endParaRPr/>
          </a:p>
        </p:txBody>
      </p:sp>
      <p:sp>
        <p:nvSpPr>
          <p:cNvPr id="29255625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2739CA-2122-F6EA-141A-C1F67E77F72E}" type="slidenum">
              <a:rPr lang="lv-LV"/>
              <a:t/>
            </a:fld>
            <a:endParaRPr lang="lv-LV"/>
          </a:p>
        </p:txBody>
      </p:sp>
      <p:pic>
        <p:nvPicPr>
          <p:cNvPr id="92272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95487" y="1949890"/>
            <a:ext cx="5153024" cy="350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05270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Industriālā 24 V vadības un monitorēšanas shēma</a:t>
            </a:r>
            <a:endParaRPr/>
          </a:p>
        </p:txBody>
      </p:sp>
      <p:sp>
        <p:nvSpPr>
          <p:cNvPr id="78027500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09FF91B-4BC5-4139-C6AC-BE88530612F2}" type="slidenum">
              <a:rPr lang="lv-LV"/>
              <a:t/>
            </a:fld>
            <a:endParaRPr lang="lv-LV"/>
          </a:p>
        </p:txBody>
      </p:sp>
      <p:pic>
        <p:nvPicPr>
          <p:cNvPr id="94237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66849" y="2174169"/>
            <a:ext cx="6210299" cy="3638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587065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Elektrobarošanas iespiedplate ar vadības un monitorēšanas shēmu</a:t>
            </a:r>
            <a:endParaRPr/>
          </a:p>
        </p:txBody>
      </p:sp>
      <p:sp>
        <p:nvSpPr>
          <p:cNvPr id="17995621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55B7DC-1E26-1DF8-238E-3AC5BB56F219}" type="slidenum">
              <a:rPr lang="lv-LV"/>
              <a:t/>
            </a:fld>
            <a:endParaRPr lang="lv-LV"/>
          </a:p>
        </p:txBody>
      </p:sp>
      <p:pic>
        <p:nvPicPr>
          <p:cNvPr id="10518993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8650" y="1973409"/>
            <a:ext cx="7721329" cy="4701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1809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Strāvas mērīšana ar ieslēgšanas/izslēgšanas slēdzi</a:t>
            </a:r>
            <a:endParaRPr/>
          </a:p>
        </p:txBody>
      </p:sp>
      <p:sp>
        <p:nvSpPr>
          <p:cNvPr id="608934362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297443-0287-CBFE-52E1-A8B778C11607}" type="slidenum">
              <a:rPr lang="lv-LV"/>
              <a:t/>
            </a:fld>
            <a:endParaRPr lang="lv-LV"/>
          </a:p>
        </p:txBody>
      </p:sp>
      <p:pic>
        <p:nvPicPr>
          <p:cNvPr id="2012688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28159" y="2055724"/>
            <a:ext cx="5687680" cy="426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91494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Iespiedplate strāvas mērīšanas</a:t>
            </a:r>
            <a:endParaRPr/>
          </a:p>
        </p:txBody>
      </p:sp>
      <p:sp>
        <p:nvSpPr>
          <p:cNvPr id="87042206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9A4FFE1-31B9-5544-C387-2BEAF6077FA3}" type="slidenum">
              <a:rPr lang="lv-LV"/>
              <a:t/>
            </a:fld>
            <a:endParaRPr lang="lv-LV"/>
          </a:p>
        </p:txBody>
      </p:sp>
      <p:pic>
        <p:nvPicPr>
          <p:cNvPr id="20624453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65125" y="1949890"/>
            <a:ext cx="5413748" cy="444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69153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MCU izstrādes plate</a:t>
            </a:r>
            <a:endParaRPr/>
          </a:p>
        </p:txBody>
      </p:sp>
      <p:sp>
        <p:nvSpPr>
          <p:cNvPr id="1683062697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3978B6-571C-76AC-7433-48FA49450AB8}" type="slidenum">
              <a:rPr lang="lv-LV"/>
              <a:t/>
            </a:fld>
            <a:endParaRPr lang="lv-LV"/>
          </a:p>
        </p:txBody>
      </p:sp>
      <p:pic>
        <p:nvPicPr>
          <p:cNvPr id="3049253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85824" y="2205658"/>
            <a:ext cx="4372348" cy="4023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4629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Jaudas detektors</a:t>
            </a:r>
            <a:endParaRPr sz="4400"/>
          </a:p>
        </p:txBody>
      </p:sp>
      <p:sp>
        <p:nvSpPr>
          <p:cNvPr id="155559702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06CBD8-C0AB-9849-8095-B4750C61878F}" type="slidenum">
              <a:rPr lang="lv-LV"/>
              <a:t/>
            </a:fld>
            <a:endParaRPr lang="lv-LV"/>
          </a:p>
        </p:txBody>
      </p:sp>
      <p:pic>
        <p:nvPicPr>
          <p:cNvPr id="2026629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57400" y="1624012"/>
            <a:ext cx="5029199" cy="3609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462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Uzdevumi</a:t>
            </a:r>
            <a:endParaRPr/>
          </a:p>
        </p:txBody>
      </p:sp>
      <p:sp>
        <p:nvSpPr>
          <p:cNvPr id="434526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Iegūt specifikāciju no VSRC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Piemeklēt piemērotu risinājumu dotajai specifikācijai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cs typeface="Tahoma"/>
              </a:rPr>
              <a:t>Izstrādāt iespiedplates funkcionalitātes nodrošināšanai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Izstrādāt funkcionējošu maketu, kuru var vadīt 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manuāli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Izveidot testa stendu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kuru var vadīt caur tīklu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2135962615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81A0B8-18A3-D1B9-C0F1-02649A4D8F95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60881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Jaudas detektors</a:t>
            </a:r>
            <a:endParaRPr/>
          </a:p>
        </p:txBody>
      </p:sp>
      <p:sp>
        <p:nvSpPr>
          <p:cNvPr id="157219974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9718102-931A-86CC-C011-141090E6A5A9}" type="slidenum">
              <a:rPr lang="lv-LV"/>
              <a:t/>
            </a:fld>
            <a:endParaRPr lang="lv-LV"/>
          </a:p>
        </p:txBody>
      </p:sp>
      <p:pic>
        <p:nvPicPr>
          <p:cNvPr id="9879360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53123" y="1775944"/>
            <a:ext cx="4837752" cy="489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3854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+mj-lt"/>
                <a:ea typeface="+mj-ea"/>
                <a:cs typeface="+mj-cs"/>
              </a:rPr>
              <a:t>Jaudas detektors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144836164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C05C52-3F0B-5AE4-4420-3B1A960EEFE0}" type="slidenum">
              <a:rPr lang="lv-LV"/>
              <a:t/>
            </a:fld>
            <a:endParaRPr lang="lv-LV"/>
          </a:p>
        </p:txBody>
      </p:sp>
      <p:pic>
        <p:nvPicPr>
          <p:cNvPr id="1025305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70965" y="1287109"/>
            <a:ext cx="7002067" cy="412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66476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Jaudas detektora iespiedplate</a:t>
            </a:r>
            <a:endParaRPr/>
          </a:p>
        </p:txBody>
      </p:sp>
      <p:sp>
        <p:nvSpPr>
          <p:cNvPr id="35040687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CC8DA20-5E1B-81F8-7E6D-E71C77A0F77F}" type="slidenum">
              <a:rPr lang="lv-LV"/>
              <a:t/>
            </a:fld>
            <a:endParaRPr lang="lv-LV"/>
          </a:p>
        </p:txBody>
      </p:sp>
      <p:pic>
        <p:nvPicPr>
          <p:cNvPr id="8815912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6199969">
            <a:off x="2447924" y="980810"/>
            <a:ext cx="4248149" cy="5886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5475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RT-16 X-joslas raiduztvērējs</a:t>
            </a:r>
            <a:endParaRPr/>
          </a:p>
        </p:txBody>
      </p:sp>
      <p:sp>
        <p:nvSpPr>
          <p:cNvPr id="129144685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EEB93A-AE24-D0E2-0D00-4F1502EAB31A}" type="slidenum">
              <a:rPr lang="lv-LV"/>
              <a:t/>
            </a:fld>
            <a:endParaRPr lang="lv-LV"/>
          </a:p>
        </p:txBody>
      </p:sp>
      <p:pic>
        <p:nvPicPr>
          <p:cNvPr id="15551179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898" y="2247398"/>
            <a:ext cx="7696199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5335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X-joslas HPA</a:t>
            </a:r>
            <a:endParaRPr/>
          </a:p>
        </p:txBody>
      </p:sp>
      <p:sp>
        <p:nvSpPr>
          <p:cNvPr id="2101339960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5C3A183-ED2C-9F24-C661-AAE557EFA652}" type="slidenum">
              <a:rPr lang="lv-LV"/>
              <a:t/>
            </a:fld>
            <a:endParaRPr lang="lv-LV"/>
          </a:p>
        </p:txBody>
      </p:sp>
      <p:pic>
        <p:nvPicPr>
          <p:cNvPr id="1091788449" name=""/>
          <p:cNvPicPr>
            <a:picLocks noChangeAspect="1"/>
          </p:cNvPicPr>
          <p:nvPr/>
        </p:nvPicPr>
        <p:blipFill>
          <a:blip r:embed="rId3"/>
          <a:srcRect l="4350" t="0" r="9132" b="0"/>
          <a:stretch/>
        </p:blipFill>
        <p:spPr bwMode="auto">
          <a:xfrm flipH="0" flipV="0">
            <a:off x="628650" y="2116995"/>
            <a:ext cx="7911041" cy="3264265"/>
          </a:xfrm>
          <a:prstGeom prst="rect">
            <a:avLst/>
          </a:prstGeom>
        </p:spPr>
      </p:pic>
      <p:sp>
        <p:nvSpPr>
          <p:cNvPr id="155526792" name=""/>
          <p:cNvSpPr txBox="1"/>
          <p:nvPr/>
        </p:nvSpPr>
        <p:spPr bwMode="auto">
          <a:xfrm flipH="0" flipV="0">
            <a:off x="5891315" y="5381260"/>
            <a:ext cx="26526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/>
              <a:t>Autors: Mārcis Bleiders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83852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Specifikācija</a:t>
            </a:r>
            <a:endParaRPr/>
          </a:p>
        </p:txBody>
      </p:sp>
      <p:sp>
        <p:nvSpPr>
          <p:cNvPr id="206908418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Darba punkta iestatīšanas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(ang. BiasUp procedure)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Iestatīt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pastiprinātājiem strāvas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ierobežojumu uz 200 mA,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strāvas ierobežojumu uz aizvaru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18 A;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Iestatīt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− 5.0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(pilnībā aizvērts)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Pievienot elektrobarošānu jaudas pastiprinātājam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24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Pielāgot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, līdz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sasniedz noteces strāvu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3 A;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Pievadot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RF signālu.</a:t>
            </a:r>
            <a:endParaRPr lang="lv-LV"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</p:txBody>
      </p:sp>
      <p:sp>
        <p:nvSpPr>
          <p:cNvPr id="1340478481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D82683A-944A-27BF-D3E3-764DD8E7B3D2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2937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Tahoma"/>
                <a:ea typeface="Arial"/>
                <a:cs typeface="Arial"/>
              </a:rPr>
              <a:t>Specifikācija</a:t>
            </a:r>
            <a:endParaRPr sz="4400"/>
          </a:p>
        </p:txBody>
      </p:sp>
      <p:sp>
        <p:nvSpPr>
          <p:cNvPr id="62940597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Darba punkta atiestatīšana</a:t>
            </a:r>
            <a:r>
              <a:rPr lang="en-GB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</a:t>
            </a:r>
            <a:r>
              <a:rPr lang="lv-LV" sz="28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(ang. BiasDown procedure)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Samazināt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aizvara spriegumu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līdz − 5.0 V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(pilnībā aizvērts)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. Pārliecināties, ka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strāva caur jaudas pastiprinātāju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~ 0 mA;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Atvienot jaudas pastirpinātājam elektrobarošanu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Atvienot/izslēgt 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RF signālu;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Izslēgt </a:t>
            </a:r>
            <a:r>
              <a:rPr lang="en-GB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pastiprinātāja</a:t>
            </a:r>
            <a:r>
              <a:rPr lang="lv-LV" sz="24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barošanu;</a:t>
            </a:r>
            <a:endParaRPr sz="28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>
              <a:defRPr/>
            </a:pPr>
            <a:endParaRPr/>
          </a:p>
        </p:txBody>
      </p:sp>
      <p:sp>
        <p:nvSpPr>
          <p:cNvPr id="1936784616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FC5078-966E-FF5F-0975-B727A566B1CD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8318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 sz="4400" b="0" i="0" u="none" strike="noStrike" cap="none" spc="0">
                <a:solidFill>
                  <a:srgbClr val="008F55"/>
                </a:solidFill>
                <a:latin typeface="Tahoma"/>
                <a:ea typeface="Arial"/>
                <a:cs typeface="Arial"/>
              </a:rPr>
              <a:t>Specifikācija</a:t>
            </a:r>
            <a:endParaRPr sz="4400"/>
          </a:p>
        </p:txBody>
      </p:sp>
      <p:sp>
        <p:nvSpPr>
          <p:cNvPr id="139056916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Caur tīkl</a:t>
            </a: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u (TCP)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vadāmus režīmus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marL="685781" marR="0" lvl="1" indent="-228593" algn="l">
              <a:lnSpc>
                <a:spcPct val="87000"/>
              </a:lnSpc>
              <a:spcBef>
                <a:spcPts val="499"/>
              </a:spcBef>
              <a:spcAft>
                <a:spcPts val="0"/>
              </a:spcAft>
              <a:buClr>
                <a:srgbClr val="008F55"/>
              </a:buClr>
              <a:buFont typeface="Arial"/>
              <a:buChar char="•"/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Jaudas pastiprinātāja un </a:t>
            </a:r>
            <a:r>
              <a:rPr lang="lv-LV" sz="2000" b="1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elektrobarokļu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 ieslēgšan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a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/izslēgšana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1"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Parametru monitorēšana: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t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emperatūru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priegumu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trāvu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r</a:t>
            </a: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ežīmu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lvl="2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statusa karodziņu</a:t>
            </a:r>
            <a:endParaRPr sz="2000" b="0" i="0" u="none" strike="noStrike" cap="none" spc="0">
              <a:solidFill>
                <a:srgbClr val="545454"/>
              </a:solidFill>
              <a:latin typeface="Tahoma"/>
              <a:ea typeface="Tahoma"/>
              <a:cs typeface="Tahoma"/>
            </a:endParaRPr>
          </a:p>
          <a:p>
            <a:pPr lvl="1">
              <a:defRPr/>
            </a:pPr>
            <a:r>
              <a:rPr lang="lv-LV" sz="2000" b="0" i="0" u="none" strike="noStrike" cap="none" spc="0">
                <a:solidFill>
                  <a:srgbClr val="545454"/>
                </a:solidFill>
                <a:latin typeface="Tahoma"/>
                <a:ea typeface="Tahoma"/>
                <a:cs typeface="Tahoma"/>
              </a:rPr>
              <a:t>Kļūdu paziņošānu un iespēju viegli atkļūdot.</a:t>
            </a:r>
            <a:endParaRPr sz="2000" b="0" i="0" u="none" strike="noStrike" cap="none" spc="0">
              <a:solidFill>
                <a:srgbClr val="545454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GB" sz="2000" b="0" i="0" u="none" strike="noStrike" cap="none" spc="0">
                <a:solidFill>
                  <a:srgbClr val="545454"/>
                </a:solidFill>
                <a:latin typeface="Tahoma"/>
                <a:ea typeface="Arial"/>
                <a:cs typeface="Arial"/>
              </a:rPr>
              <a:t>Izstarotās un atstarotās jaudas noteikšāna ar RMS RF jaudas detektoru.</a:t>
            </a:r>
            <a:endParaRPr sz="2000"/>
          </a:p>
        </p:txBody>
      </p:sp>
      <p:sp>
        <p:nvSpPr>
          <p:cNvPr id="2132848209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E8BB1D-E532-279B-3EBE-33F767B39938}" type="slidenum">
              <a:rPr lang="lv-LV"/>
              <a:t/>
            </a:fld>
            <a:endParaRPr lang="lv-LV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7447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GB"/>
              <a:t>Sistēmas pārskats</a:t>
            </a:r>
            <a:endParaRPr/>
          </a:p>
        </p:txBody>
      </p:sp>
      <p:sp>
        <p:nvSpPr>
          <p:cNvPr id="436135334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8492680" y="6309577"/>
            <a:ext cx="39931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0EA6E48-8D86-D33D-562B-FD3650BF9BCB}" type="slidenum">
              <a:rPr lang="lv-LV"/>
              <a:t/>
            </a:fld>
            <a:endParaRPr lang="lv-LV"/>
          </a:p>
        </p:txBody>
      </p:sp>
      <p:pic>
        <p:nvPicPr>
          <p:cNvPr id="21048932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649" y="1949890"/>
            <a:ext cx="78867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VeA">
      <a:dk1>
        <a:srgbClr val="006633"/>
      </a:dk1>
      <a:lt1>
        <a:sysClr val="window" lastClr="FFFFFF"/>
      </a:lt1>
      <a:dk2>
        <a:srgbClr val="006633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Tahoma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VeA 4-3 II</Template>
  <TotalTime>0</TotalTime>
  <Words>0</Words>
  <Application>ONLYOFFICE/8.3.3.21</Application>
  <PresentationFormat>On-screen Show (4:3)</PresentationFormat>
  <Paragraphs>0</Paragraphs>
  <Slides>32</Slides>
  <Notes>32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Evelīna Freiberga</dc:creator>
  <cp:lastModifiedBy/>
  <cp:revision>159</cp:revision>
  <dcterms:created xsi:type="dcterms:W3CDTF">2021-08-31T17:48:48Z</dcterms:created>
  <dcterms:modified xsi:type="dcterms:W3CDTF">2025-05-07T12:36:33Z</dcterms:modified>
</cp:coreProperties>
</file>